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84" r:id="rId3"/>
    <p:sldId id="267" r:id="rId4"/>
    <p:sldId id="281" r:id="rId5"/>
    <p:sldId id="282" r:id="rId6"/>
    <p:sldId id="283" r:id="rId7"/>
    <p:sldId id="285" r:id="rId8"/>
    <p:sldId id="286" r:id="rId9"/>
    <p:sldId id="287" r:id="rId10"/>
    <p:sldId id="288" r:id="rId11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81" d="100"/>
          <a:sy n="81" d="100"/>
        </p:scale>
        <p:origin x="-8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4CD26-32B7-4F90-A9F3-E91548557D28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8C7A-990D-4439-B003-AA8189CD5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31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813C-34CD-4C48-A3A3-BE7735FF1FFC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A527-E897-4EAE-A341-33DB5A310E3A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08F1-9117-4270-BB54-30C8F6C4826C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60AE-5BE8-424A-A9A2-84504CC3AC20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0A72-C529-4B75-9E08-E419819C1560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C162-47C3-455D-8744-CC164DC6CE2E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4893-79FD-40DE-9620-7FF0D90160B9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828A-AD05-4C8C-958D-BE47A9976F2C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0B48-F00D-473A-A5D7-165F75DD2E16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0B2F-481F-4AC8-A87F-AD56DAB5945C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D60-852E-4774-9B0E-069E9279E157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27384-4F04-497C-B25F-D8EDE4416671}" type="datetime1">
              <a:rPr lang="th-TH" smtClean="0"/>
              <a:pPr/>
              <a:t>12/07/60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</a:t>
            </a:fld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2214554"/>
            <a:ext cx="9169400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616980" y="2571744"/>
            <a:ext cx="39100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5400" dirty="0" smtClean="0">
                <a:solidFill>
                  <a:schemeClr val="bg1"/>
                </a:solidFill>
                <a:latin typeface="Angsana New"/>
                <a:cs typeface="+mj-cs"/>
              </a:rPr>
              <a:t>“ วิธีการ</a:t>
            </a:r>
            <a:r>
              <a:rPr lang="th-TH" sz="5400" dirty="0" smtClean="0">
                <a:solidFill>
                  <a:schemeClr val="bg1"/>
                </a:solidFill>
                <a:latin typeface="Angsana New"/>
                <a:cs typeface="+mj-cs"/>
              </a:rPr>
              <a:t>ดู</a:t>
            </a:r>
            <a:r>
              <a:rPr lang="th-TH" sz="5400" dirty="0" smtClean="0">
                <a:solidFill>
                  <a:schemeClr val="bg1"/>
                </a:solidFill>
                <a:latin typeface="Angsana New"/>
                <a:cs typeface="+mj-cs"/>
              </a:rPr>
              <a:t>ยอดขาย ”</a:t>
            </a:r>
            <a:endParaRPr lang="en-US" sz="5400" dirty="0">
              <a:solidFill>
                <a:schemeClr val="bg1"/>
              </a:solidFill>
              <a:latin typeface="Angsana New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( 8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/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9" name="Rounded Rectangle 41"/>
          <p:cNvSpPr/>
          <p:nvPr/>
        </p:nvSpPr>
        <p:spPr>
          <a:xfrm>
            <a:off x="3733800" y="2438400"/>
            <a:ext cx="4572000" cy="13716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CHOCO CARD ENTERPRISE CO., LTD.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2150/4 Sukhumvit Bangjak Phra Khanong Bangkok, 10110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Office: 02-741-4597</a:t>
            </a:r>
            <a:r>
              <a:rPr lang="en-US" sz="1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Email: chococustomer@gmail.com</a:t>
            </a:r>
            <a:endParaRPr lang="en-US" sz="18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520" y="3635022"/>
            <a:ext cx="275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rPr>
              <a:t>Thank You</a:t>
            </a:r>
            <a:endParaRPr lang="en-US" sz="5400" b="1" dirty="0">
              <a:solidFill>
                <a:srgbClr val="FFC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Picture 6" descr="C:\Users\Administrator.X3H6YOMUFZD2BS7\Desktop\Choco Card\Final Choco Card Logo\Choco Logo 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66" y="2057400"/>
            <a:ext cx="2374492" cy="1720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1 /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207012"/>
            <a:ext cx="5413513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cs typeface="+mj-cs"/>
              </a:rPr>
              <a:t>เข้า </a:t>
            </a:r>
            <a:r>
              <a:rPr lang="en-US" sz="2800" b="1" dirty="0" smtClean="0">
                <a:cs typeface="+mj-cs"/>
              </a:rPr>
              <a:t>www.mychococard.com</a:t>
            </a:r>
            <a:endParaRPr lang="th-TH" sz="2800" b="1" dirty="0">
              <a:cs typeface="+mj-cs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14282" y="1714488"/>
            <a:ext cx="8723967" cy="50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57884" y="4071942"/>
            <a:ext cx="207170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u="sng" dirty="0">
                <a:latin typeface="Angsana New"/>
                <a:cs typeface="+mj-cs"/>
              </a:rPr>
              <a:t>ขั้นตอนที่ 1 </a:t>
            </a:r>
          </a:p>
          <a:p>
            <a:r>
              <a:rPr lang="th-TH" sz="1800" dirty="0" smtClean="0">
                <a:latin typeface="Angsana New"/>
                <a:cs typeface="+mj-cs"/>
              </a:rPr>
              <a:t>กรอก </a:t>
            </a:r>
            <a:r>
              <a:rPr lang="en-US" sz="1800" dirty="0" smtClean="0">
                <a:latin typeface="Angsana New"/>
                <a:cs typeface="+mj-cs"/>
              </a:rPr>
              <a:t> Username / Password</a:t>
            </a:r>
            <a:endParaRPr lang="th-TH" sz="1800" dirty="0">
              <a:latin typeface="Angsana New"/>
              <a:cs typeface="+mj-cs"/>
            </a:endParaRPr>
          </a:p>
        </p:txBody>
      </p:sp>
      <p:cxnSp>
        <p:nvCxnSpPr>
          <p:cNvPr id="12" name="ตัวเชื่อมต่อหักมุม 11"/>
          <p:cNvCxnSpPr>
            <a:stCxn id="10" idx="1"/>
          </p:cNvCxnSpPr>
          <p:nvPr/>
        </p:nvCxnSpPr>
        <p:spPr>
          <a:xfrm rot="10800000" flipV="1">
            <a:off x="5429256" y="4395108"/>
            <a:ext cx="428628" cy="1769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2 /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14282" y="1785926"/>
            <a:ext cx="8786842" cy="34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357950" y="4429132"/>
            <a:ext cx="207170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Angsana New"/>
                <a:cs typeface="+mj-cs"/>
              </a:rPr>
              <a:t>ขั้นตอนที่ </a:t>
            </a:r>
            <a:r>
              <a:rPr lang="en-US" sz="1800" b="1" u="sng" dirty="0" smtClean="0">
                <a:latin typeface="Angsana New"/>
                <a:cs typeface="+mj-cs"/>
              </a:rPr>
              <a:t>2 </a:t>
            </a:r>
            <a:endParaRPr lang="th-TH" sz="1800" b="1" u="sng" dirty="0" smtClean="0">
              <a:latin typeface="Angsana New"/>
              <a:cs typeface="+mj-cs"/>
            </a:endParaRPr>
          </a:p>
          <a:p>
            <a:r>
              <a:rPr lang="th-TH" sz="1800" b="1" dirty="0" smtClean="0">
                <a:latin typeface="Angsana New"/>
                <a:cs typeface="+mj-cs"/>
              </a:rPr>
              <a:t>เลือก</a:t>
            </a:r>
            <a:r>
              <a:rPr lang="th-TH" sz="1800" b="1" dirty="0" smtClean="0">
                <a:latin typeface="Angsana New"/>
                <a:cs typeface="+mj-cs"/>
              </a:rPr>
              <a:t>ปุ่ม </a:t>
            </a:r>
            <a:r>
              <a:rPr lang="en-US" sz="1800" b="1" dirty="0" smtClean="0">
                <a:latin typeface="Angsana New"/>
                <a:cs typeface="+mj-cs"/>
              </a:rPr>
              <a:t> </a:t>
            </a:r>
            <a:r>
              <a:rPr lang="en-US" sz="1800" b="1" dirty="0" smtClean="0">
                <a:latin typeface="Angsana New"/>
                <a:cs typeface="+mj-cs"/>
              </a:rPr>
              <a:t>“ </a:t>
            </a:r>
            <a:r>
              <a:rPr lang="en-US" sz="1800" b="1" dirty="0" smtClean="0">
                <a:latin typeface="Angsana New"/>
                <a:cs typeface="+mj-cs"/>
              </a:rPr>
              <a:t>Dashboard 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0166" y="4643446"/>
            <a:ext cx="300039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Angsana New"/>
                <a:cs typeface="+mj-cs"/>
              </a:rPr>
              <a:t>เลือก </a:t>
            </a:r>
            <a:r>
              <a:rPr lang="en-US" sz="1800" dirty="0" smtClean="0">
                <a:latin typeface="Angsana New"/>
                <a:cs typeface="+mj-cs"/>
              </a:rPr>
              <a:t>“ </a:t>
            </a:r>
            <a:r>
              <a:rPr lang="en-US" sz="1800" dirty="0" smtClean="0">
                <a:solidFill>
                  <a:srgbClr val="00B050"/>
                </a:solidFill>
                <a:latin typeface="Angsana New"/>
                <a:cs typeface="+mj-cs"/>
              </a:rPr>
              <a:t>Group</a:t>
            </a:r>
            <a:r>
              <a:rPr lang="en-US" sz="1800" dirty="0" smtClean="0">
                <a:latin typeface="Angsana New"/>
                <a:cs typeface="+mj-cs"/>
              </a:rPr>
              <a:t> ” </a:t>
            </a:r>
            <a:r>
              <a:rPr lang="th-TH" sz="1800" dirty="0" smtClean="0">
                <a:latin typeface="Angsana New"/>
                <a:cs typeface="+mj-cs"/>
              </a:rPr>
              <a:t>ในกรณีที่ต้องการดูรายละเอียดภาพรวมของ</a:t>
            </a:r>
            <a:r>
              <a:rPr lang="th-TH" sz="1800" u="sng" dirty="0" smtClean="0">
                <a:latin typeface="Angsana New"/>
                <a:cs typeface="+mj-cs"/>
              </a:rPr>
              <a:t>ทุกสาขา</a:t>
            </a:r>
          </a:p>
        </p:txBody>
      </p:sp>
      <p:cxnSp>
        <p:nvCxnSpPr>
          <p:cNvPr id="32" name="ตัวเชื่อมต่อหักมุม 31"/>
          <p:cNvCxnSpPr/>
          <p:nvPr/>
        </p:nvCxnSpPr>
        <p:spPr>
          <a:xfrm flipV="1">
            <a:off x="7358082" y="4071942"/>
            <a:ext cx="428628" cy="357190"/>
          </a:xfrm>
          <a:prstGeom prst="bentConnector3">
            <a:avLst>
              <a:gd name="adj1" fmla="val 3505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/>
          <p:nvPr/>
        </p:nvCxnSpPr>
        <p:spPr>
          <a:xfrm rot="10800000">
            <a:off x="1285852" y="3929066"/>
            <a:ext cx="1643074" cy="714380"/>
          </a:xfrm>
          <a:prstGeom prst="bentConnector3">
            <a:avLst>
              <a:gd name="adj1" fmla="val 72118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00166" y="5572140"/>
            <a:ext cx="300039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latin typeface="Angsana New"/>
                <a:cs typeface="+mj-cs"/>
              </a:rPr>
              <a:t>เลือก </a:t>
            </a:r>
            <a:r>
              <a:rPr lang="en-US" sz="1800" dirty="0" smtClean="0">
                <a:latin typeface="Angsana New"/>
                <a:cs typeface="+mj-cs"/>
              </a:rPr>
              <a:t>“</a:t>
            </a:r>
            <a:r>
              <a:rPr lang="en-US" sz="1800" dirty="0" smtClean="0">
                <a:solidFill>
                  <a:srgbClr val="0070C0"/>
                </a:solidFill>
                <a:latin typeface="Angsana New"/>
                <a:cs typeface="+mj-cs"/>
              </a:rPr>
              <a:t> Branch </a:t>
            </a:r>
            <a:r>
              <a:rPr lang="en-US" sz="1800" dirty="0" smtClean="0">
                <a:latin typeface="Angsana New"/>
                <a:cs typeface="+mj-cs"/>
              </a:rPr>
              <a:t>” </a:t>
            </a:r>
            <a:r>
              <a:rPr lang="th-TH" sz="1800" dirty="0" smtClean="0">
                <a:latin typeface="Angsana New"/>
                <a:cs typeface="+mj-cs"/>
              </a:rPr>
              <a:t>ในกรณีที่ต้องการดูรายละเอียด</a:t>
            </a:r>
            <a:r>
              <a:rPr lang="th-TH" sz="1800" u="sng" dirty="0" smtClean="0">
                <a:latin typeface="Angsana New"/>
                <a:cs typeface="+mj-cs"/>
              </a:rPr>
              <a:t>ทีละสาขา</a:t>
            </a:r>
          </a:p>
        </p:txBody>
      </p:sp>
      <p:cxnSp>
        <p:nvCxnSpPr>
          <p:cNvPr id="46" name="รูปร่าง 45"/>
          <p:cNvCxnSpPr>
            <a:stCxn id="44" idx="1"/>
          </p:cNvCxnSpPr>
          <p:nvPr/>
        </p:nvCxnSpPr>
        <p:spPr>
          <a:xfrm rot="10800000">
            <a:off x="1071538" y="4286256"/>
            <a:ext cx="428628" cy="160905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3 /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8858312" cy="474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14480" y="2643182"/>
            <a:ext cx="207170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Angsana New"/>
                <a:cs typeface="+mj-cs"/>
              </a:rPr>
              <a:t>ขั้นตอนที่ </a:t>
            </a:r>
            <a:r>
              <a:rPr lang="en-US" sz="1800" b="1" u="sng" dirty="0" smtClean="0">
                <a:latin typeface="Angsana New"/>
                <a:cs typeface="+mj-cs"/>
              </a:rPr>
              <a:t>3</a:t>
            </a:r>
            <a:endParaRPr lang="th-TH" sz="1800" b="1" u="sng" dirty="0" smtClean="0">
              <a:latin typeface="Angsana New"/>
              <a:cs typeface="+mj-cs"/>
            </a:endParaRPr>
          </a:p>
          <a:p>
            <a:r>
              <a:rPr lang="th-TH" sz="1800" b="1" dirty="0" smtClean="0">
                <a:latin typeface="Angsana New"/>
                <a:cs typeface="+mj-cs"/>
              </a:rPr>
              <a:t>คลิก </a:t>
            </a:r>
            <a:r>
              <a:rPr lang="en-US" sz="1800" b="1" dirty="0" smtClean="0">
                <a:latin typeface="Angsana New"/>
                <a:cs typeface="+mj-cs"/>
              </a:rPr>
              <a:t>“ </a:t>
            </a:r>
            <a:r>
              <a:rPr lang="en-US" sz="1800" b="1" dirty="0" err="1" smtClean="0">
                <a:latin typeface="Angsana New"/>
                <a:cs typeface="+mj-cs"/>
              </a:rPr>
              <a:t>Choco</a:t>
            </a:r>
            <a:r>
              <a:rPr lang="en-US" sz="1800" b="1" dirty="0" smtClean="0">
                <a:latin typeface="Angsana New"/>
                <a:cs typeface="+mj-cs"/>
              </a:rPr>
              <a:t> POS </a:t>
            </a:r>
            <a:r>
              <a:rPr lang="en-US" sz="1800" b="1" dirty="0" smtClean="0">
                <a:latin typeface="Angsana New"/>
                <a:cs typeface="+mj-cs"/>
              </a:rPr>
              <a:t>”</a:t>
            </a:r>
          </a:p>
        </p:txBody>
      </p:sp>
      <p:cxnSp>
        <p:nvCxnSpPr>
          <p:cNvPr id="10" name="ตัวเชื่อมต่อหักมุม 9"/>
          <p:cNvCxnSpPr/>
          <p:nvPr/>
        </p:nvCxnSpPr>
        <p:spPr>
          <a:xfrm rot="5400000">
            <a:off x="1362373" y="3352479"/>
            <a:ext cx="489900" cy="357190"/>
          </a:xfrm>
          <a:prstGeom prst="bentConnector3">
            <a:avLst>
              <a:gd name="adj1" fmla="val 10025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214282" y="3929066"/>
            <a:ext cx="642942" cy="28575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1142976" y="4071942"/>
            <a:ext cx="171451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Angsana New"/>
                <a:cs typeface="+mj-cs"/>
              </a:rPr>
              <a:t>ขั้นตอนที่ </a:t>
            </a:r>
            <a:r>
              <a:rPr lang="en-US" sz="1800" b="1" u="sng" dirty="0" smtClean="0">
                <a:latin typeface="Angsana New"/>
                <a:cs typeface="+mj-cs"/>
              </a:rPr>
              <a:t>4</a:t>
            </a:r>
            <a:endParaRPr lang="th-TH" sz="1800" b="1" u="sng" dirty="0" smtClean="0">
              <a:latin typeface="Angsana New"/>
              <a:cs typeface="+mj-cs"/>
            </a:endParaRPr>
          </a:p>
          <a:p>
            <a:r>
              <a:rPr lang="th-TH" sz="1800" b="1" dirty="0" smtClean="0">
                <a:latin typeface="Angsana New"/>
                <a:cs typeface="+mj-cs"/>
              </a:rPr>
              <a:t>คลิก ที่ตัวเลือก</a:t>
            </a:r>
            <a:r>
              <a:rPr lang="en-US" sz="1800" b="1" dirty="0" smtClean="0">
                <a:latin typeface="Angsana New"/>
                <a:cs typeface="+mj-cs"/>
              </a:rPr>
              <a:t>“ Sales </a:t>
            </a:r>
            <a:r>
              <a:rPr lang="en-US" sz="1800" b="1" dirty="0" smtClean="0">
                <a:latin typeface="Angsana New"/>
                <a:cs typeface="+mj-cs"/>
              </a:rPr>
              <a:t>”</a:t>
            </a:r>
          </a:p>
        </p:txBody>
      </p:sp>
      <p:cxnSp>
        <p:nvCxnSpPr>
          <p:cNvPr id="32" name="ตัวเชื่อมต่อหักมุม 31"/>
          <p:cNvCxnSpPr>
            <a:stCxn id="18" idx="1"/>
            <a:endCxn id="17" idx="3"/>
          </p:cNvCxnSpPr>
          <p:nvPr/>
        </p:nvCxnSpPr>
        <p:spPr>
          <a:xfrm rot="10800000">
            <a:off x="857224" y="4071942"/>
            <a:ext cx="285752" cy="32316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4 /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8786874" cy="48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2643174" y="2285992"/>
            <a:ext cx="1214446" cy="357190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714744" y="1428736"/>
            <a:ext cx="364333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Angsana New"/>
                <a:cs typeface="+mj-cs"/>
              </a:rPr>
              <a:t>ขั้นตอนที่ </a:t>
            </a:r>
            <a:r>
              <a:rPr lang="en-US" sz="1800" b="1" u="sng" dirty="0" smtClean="0">
                <a:latin typeface="Angsana New"/>
                <a:cs typeface="+mj-cs"/>
              </a:rPr>
              <a:t> 5</a:t>
            </a:r>
            <a:r>
              <a:rPr lang="en-US" sz="1800" b="1" u="sng" dirty="0" smtClean="0">
                <a:latin typeface="Angsana New"/>
                <a:cs typeface="+mj-cs"/>
              </a:rPr>
              <a:t> </a:t>
            </a:r>
            <a:endParaRPr lang="th-TH" sz="1800" b="1" u="sng" dirty="0" smtClean="0">
              <a:latin typeface="Angsana New"/>
              <a:cs typeface="+mj-cs"/>
            </a:endParaRPr>
          </a:p>
          <a:p>
            <a:r>
              <a:rPr lang="th-TH" sz="1800" b="1" dirty="0" smtClean="0">
                <a:latin typeface="Angsana New"/>
                <a:cs typeface="+mj-cs"/>
              </a:rPr>
              <a:t>เลือก</a:t>
            </a:r>
            <a:r>
              <a:rPr lang="th-TH" sz="1800" b="1" dirty="0" smtClean="0">
                <a:latin typeface="Angsana New"/>
                <a:cs typeface="+mj-cs"/>
              </a:rPr>
              <a:t>ตัวเลือก </a:t>
            </a:r>
            <a:r>
              <a:rPr lang="en-US" sz="1800" b="1" dirty="0" smtClean="0">
                <a:latin typeface="Angsana New"/>
                <a:cs typeface="+mj-cs"/>
              </a:rPr>
              <a:t> </a:t>
            </a:r>
            <a:r>
              <a:rPr lang="en-US" sz="1800" b="1" dirty="0" smtClean="0">
                <a:latin typeface="Angsana New"/>
                <a:cs typeface="+mj-cs"/>
              </a:rPr>
              <a:t>“ </a:t>
            </a:r>
            <a:r>
              <a:rPr lang="en-US" sz="1800" b="1" dirty="0" smtClean="0">
                <a:latin typeface="Angsana New"/>
                <a:cs typeface="+mj-cs"/>
              </a:rPr>
              <a:t>Sales Summary ”</a:t>
            </a:r>
            <a:r>
              <a:rPr lang="en-US" sz="1800" b="1" dirty="0" smtClean="0">
                <a:latin typeface="Angsana New"/>
                <a:cs typeface="+mj-cs"/>
              </a:rPr>
              <a:t> </a:t>
            </a:r>
            <a:r>
              <a:rPr lang="th-TH" sz="1800" b="1" dirty="0" smtClean="0">
                <a:latin typeface="Angsana New"/>
                <a:cs typeface="+mj-cs"/>
              </a:rPr>
              <a:t>เพื่อดูยอดขายรวม</a:t>
            </a:r>
            <a:endParaRPr lang="en-US" sz="1800" b="1" dirty="0" smtClean="0">
              <a:latin typeface="Angsana New"/>
              <a:cs typeface="+mj-cs"/>
            </a:endParaRPr>
          </a:p>
        </p:txBody>
      </p:sp>
      <p:cxnSp>
        <p:nvCxnSpPr>
          <p:cNvPr id="12" name="ตัวเชื่อมต่อหักมุม 11"/>
          <p:cNvCxnSpPr>
            <a:endCxn id="9" idx="3"/>
          </p:cNvCxnSpPr>
          <p:nvPr/>
        </p:nvCxnSpPr>
        <p:spPr>
          <a:xfrm rot="10800000" flipV="1">
            <a:off x="3857620" y="2071677"/>
            <a:ext cx="428628" cy="392909"/>
          </a:xfrm>
          <a:prstGeom prst="bentConnector3">
            <a:avLst>
              <a:gd name="adj1" fmla="val 76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5 /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8"/>
            <a:ext cx="8857727" cy="48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14480" y="3857628"/>
            <a:ext cx="2428892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1800" dirty="0" smtClean="0">
                <a:latin typeface="Angsana New"/>
                <a:cs typeface="+mj-cs"/>
              </a:rPr>
              <a:t> </a:t>
            </a:r>
            <a:r>
              <a:rPr lang="en-US" sz="1800" dirty="0" smtClean="0">
                <a:latin typeface="Angsana New"/>
                <a:cs typeface="+mj-cs"/>
              </a:rPr>
              <a:t>Today : </a:t>
            </a:r>
            <a:r>
              <a:rPr lang="th-TH" sz="1800" dirty="0" smtClean="0">
                <a:latin typeface="Angsana New"/>
                <a:cs typeface="+mj-cs"/>
              </a:rPr>
              <a:t>ดูเฉพาะวันนี้</a:t>
            </a:r>
            <a:endParaRPr lang="en-US" sz="1800" dirty="0" smtClean="0">
              <a:latin typeface="Angsana New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ngsana New"/>
                <a:cs typeface="+mj-cs"/>
              </a:rPr>
              <a:t> </a:t>
            </a:r>
            <a:r>
              <a:rPr lang="en-US" sz="1800" dirty="0" smtClean="0">
                <a:latin typeface="Angsana New"/>
                <a:cs typeface="+mj-cs"/>
              </a:rPr>
              <a:t> Daily : </a:t>
            </a:r>
            <a:r>
              <a:rPr lang="th-TH" sz="1800" dirty="0" smtClean="0">
                <a:latin typeface="Angsana New"/>
                <a:cs typeface="+mj-cs"/>
              </a:rPr>
              <a:t>ดูเฉพาะวันที่ต้องการ</a:t>
            </a:r>
            <a:endParaRPr lang="en-US" sz="1800" dirty="0" smtClean="0">
              <a:latin typeface="Angsana New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ngsana New"/>
                <a:cs typeface="+mj-cs"/>
              </a:rPr>
              <a:t> </a:t>
            </a:r>
            <a:r>
              <a:rPr lang="en-US" sz="1800" dirty="0" smtClean="0">
                <a:latin typeface="Angsana New"/>
                <a:cs typeface="+mj-cs"/>
              </a:rPr>
              <a:t> Date Range : </a:t>
            </a:r>
            <a:r>
              <a:rPr lang="th-TH" sz="1800" dirty="0" smtClean="0">
                <a:latin typeface="Angsana New"/>
                <a:cs typeface="+mj-cs"/>
              </a:rPr>
              <a:t>ดูเป็นช่วงระยะเวลา</a:t>
            </a: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rot="5400000" flipH="1" flipV="1">
            <a:off x="2286778" y="371395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8926" y="3143248"/>
            <a:ext cx="164307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1800" dirty="0" smtClean="0">
                <a:latin typeface="Angsana New"/>
                <a:cs typeface="+mj-cs"/>
              </a:rPr>
              <a:t> </a:t>
            </a:r>
            <a:r>
              <a:rPr lang="th-TH" sz="1800" dirty="0" smtClean="0">
                <a:latin typeface="Angsana New"/>
                <a:cs typeface="+mj-cs"/>
              </a:rPr>
              <a:t>กำหนดวันที่ต้องการ</a:t>
            </a: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 rot="5400000" flipH="1" flipV="1">
            <a:off x="3250397" y="303609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3636" y="3143248"/>
            <a:ext cx="2000264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1800" dirty="0" smtClean="0">
                <a:latin typeface="Angsana New"/>
                <a:cs typeface="+mj-cs"/>
              </a:rPr>
              <a:t> </a:t>
            </a:r>
            <a:r>
              <a:rPr lang="th-TH" sz="1800" dirty="0" smtClean="0">
                <a:latin typeface="Angsana New"/>
                <a:cs typeface="+mj-cs"/>
              </a:rPr>
              <a:t>เลือกกลุ่มลูกค้าที่ต้องการ</a:t>
            </a: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 rot="5400000" flipH="1" flipV="1">
            <a:off x="6680215" y="3035297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 t="9322"/>
          <a:stretch>
            <a:fillRect/>
          </a:stretch>
        </p:blipFill>
        <p:spPr bwMode="auto">
          <a:xfrm>
            <a:off x="4643438" y="3000372"/>
            <a:ext cx="1071570" cy="69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643438" y="3857628"/>
            <a:ext cx="392909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1800" dirty="0" smtClean="0">
                <a:latin typeface="Angsana New"/>
                <a:cs typeface="+mj-cs"/>
              </a:rPr>
              <a:t> </a:t>
            </a:r>
            <a:r>
              <a:rPr lang="en-US" sz="1800" dirty="0" smtClean="0">
                <a:latin typeface="Angsana New"/>
                <a:cs typeface="+mj-cs"/>
              </a:rPr>
              <a:t>Complete : </a:t>
            </a:r>
            <a:r>
              <a:rPr lang="th-TH" sz="1800" dirty="0" smtClean="0">
                <a:latin typeface="Angsana New"/>
                <a:cs typeface="+mj-cs"/>
              </a:rPr>
              <a:t>บิลที่มีการชำระเงินแล้ว</a:t>
            </a:r>
            <a:endParaRPr lang="en-US" sz="1800" dirty="0" smtClean="0">
              <a:latin typeface="Angsana New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ngsana New"/>
                <a:cs typeface="+mj-cs"/>
              </a:rPr>
              <a:t>  Pending  : </a:t>
            </a:r>
            <a:r>
              <a:rPr lang="th-TH" sz="1800" dirty="0" smtClean="0">
                <a:latin typeface="Angsana New"/>
                <a:cs typeface="+mj-cs"/>
              </a:rPr>
              <a:t>บิลที่มีการเลือก </a:t>
            </a:r>
            <a:r>
              <a:rPr lang="en-US" sz="1800" dirty="0" smtClean="0">
                <a:latin typeface="Angsana New"/>
                <a:cs typeface="+mj-cs"/>
              </a:rPr>
              <a:t>Order </a:t>
            </a:r>
            <a:r>
              <a:rPr lang="th-TH" sz="1800" dirty="0" smtClean="0">
                <a:latin typeface="Angsana New"/>
                <a:cs typeface="+mj-cs"/>
              </a:rPr>
              <a:t>ไว้ แต่ยังไม่ได้ชำระเงิน</a:t>
            </a:r>
            <a:endParaRPr lang="en-US" sz="1800" dirty="0" smtClean="0">
              <a:latin typeface="Angsana New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ngsana New"/>
                <a:cs typeface="+mj-cs"/>
              </a:rPr>
              <a:t>  Cancel    :</a:t>
            </a:r>
            <a:r>
              <a:rPr lang="th-TH" sz="1800" dirty="0" smtClean="0">
                <a:latin typeface="Angsana New"/>
                <a:cs typeface="+mj-cs"/>
              </a:rPr>
              <a:t> บิลที่การยกเลิกสินค้าแต่ลูกค้ายังไม่ได้ชำระเงิน</a:t>
            </a:r>
            <a:endParaRPr lang="en-US" sz="1800" dirty="0" smtClean="0">
              <a:latin typeface="Angsana New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ngsana New"/>
                <a:cs typeface="+mj-cs"/>
              </a:rPr>
              <a:t> </a:t>
            </a:r>
            <a:r>
              <a:rPr lang="en-US" sz="1800" dirty="0" smtClean="0">
                <a:latin typeface="Angsana New"/>
                <a:cs typeface="+mj-cs"/>
              </a:rPr>
              <a:t> Voided   : </a:t>
            </a:r>
            <a:r>
              <a:rPr lang="th-TH" sz="1800" dirty="0" smtClean="0">
                <a:latin typeface="Angsana New"/>
                <a:cs typeface="+mj-cs"/>
              </a:rPr>
              <a:t>บิลที่ลูกค้าชำระเงิน</a:t>
            </a:r>
            <a:r>
              <a:rPr lang="th-TH" sz="1800" dirty="0" smtClean="0">
                <a:latin typeface="Angsana New"/>
                <a:cs typeface="+mj-cs"/>
              </a:rPr>
              <a:t>แล้วแต่ต้องการยกเลิก</a:t>
            </a: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 rot="5400000" flipH="1" flipV="1">
            <a:off x="5180017" y="3749677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( 6 /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8" y="1357298"/>
            <a:ext cx="89000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57620" y="3571876"/>
            <a:ext cx="321471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u="sng" dirty="0" smtClean="0">
                <a:latin typeface="Angsana New"/>
                <a:cs typeface="+mj-cs"/>
              </a:rPr>
              <a:t>ขั้นตอนที่ </a:t>
            </a:r>
            <a:r>
              <a:rPr lang="en-US" sz="1800" b="1" u="sng" dirty="0" smtClean="0">
                <a:latin typeface="Angsana New"/>
                <a:cs typeface="+mj-cs"/>
              </a:rPr>
              <a:t> 6</a:t>
            </a:r>
            <a:endParaRPr lang="th-TH" sz="1800" b="1" u="sng" dirty="0" smtClean="0">
              <a:latin typeface="Angsana New"/>
              <a:cs typeface="+mj-cs"/>
            </a:endParaRPr>
          </a:p>
          <a:p>
            <a:pPr algn="ctr"/>
            <a:r>
              <a:rPr lang="th-TH" sz="1800" b="1" dirty="0" smtClean="0">
                <a:latin typeface="Angsana New"/>
                <a:cs typeface="+mj-cs"/>
              </a:rPr>
              <a:t>กด</a:t>
            </a:r>
            <a:r>
              <a:rPr lang="th-TH" sz="1800" b="1" dirty="0" smtClean="0">
                <a:latin typeface="Angsana New"/>
                <a:cs typeface="+mj-cs"/>
              </a:rPr>
              <a:t> </a:t>
            </a:r>
            <a:r>
              <a:rPr lang="en-US" sz="1800" b="1" dirty="0" smtClean="0">
                <a:latin typeface="Angsana New"/>
                <a:cs typeface="+mj-cs"/>
              </a:rPr>
              <a:t> </a:t>
            </a:r>
            <a:r>
              <a:rPr lang="en-US" sz="1800" b="1" dirty="0" smtClean="0">
                <a:latin typeface="Angsana New"/>
                <a:cs typeface="+mj-cs"/>
              </a:rPr>
              <a:t>“ </a:t>
            </a:r>
            <a:r>
              <a:rPr lang="en-US" sz="1800" b="1" dirty="0" smtClean="0">
                <a:latin typeface="Angsana New"/>
                <a:cs typeface="+mj-cs"/>
              </a:rPr>
              <a:t>Analyze Data ”</a:t>
            </a:r>
            <a:r>
              <a:rPr lang="en-US" sz="1800" b="1" dirty="0" smtClean="0">
                <a:latin typeface="Angsana New"/>
                <a:cs typeface="+mj-cs"/>
              </a:rPr>
              <a:t> </a:t>
            </a:r>
            <a:r>
              <a:rPr lang="th-TH" sz="1800" b="1" dirty="0" smtClean="0">
                <a:latin typeface="Angsana New"/>
                <a:cs typeface="+mj-cs"/>
              </a:rPr>
              <a:t>เพื่อประมวลข้อมูล</a:t>
            </a:r>
            <a:endParaRPr lang="en-US" sz="1800" b="1" dirty="0" smtClean="0">
              <a:latin typeface="Angsana New"/>
              <a:cs typeface="+mj-cs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rot="5400000" flipH="1" flipV="1">
            <a:off x="5144298" y="342820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( 7 /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14282" y="1500174"/>
            <a:ext cx="8715436" cy="487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15140" y="3000372"/>
            <a:ext cx="21431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( ส่วนที่ </a:t>
            </a:r>
            <a:r>
              <a:rPr lang="en-US" sz="2000" dirty="0" smtClean="0">
                <a:cs typeface="+mj-cs"/>
              </a:rPr>
              <a:t>1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)</a:t>
            </a:r>
          </a:p>
          <a:p>
            <a:pPr algn="ctr"/>
            <a:r>
              <a:rPr lang="th-TH" sz="2000" b="1" dirty="0" smtClean="0">
                <a:cs typeface="+mj-cs"/>
              </a:rPr>
              <a:t>สรุปข้อมูลในรูปแผนผัง</a:t>
            </a:r>
            <a:endParaRPr lang="en-US" sz="20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61542"/>
            <a:ext cx="91694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15218"/>
            <a:ext cx="8229600" cy="1143000"/>
          </a:xfrm>
        </p:spPr>
        <p:txBody>
          <a:bodyPr>
            <a:normAutofit/>
          </a:bodyPr>
          <a:lstStyle/>
          <a:p>
            <a:r>
              <a:rPr lang="th-TH" sz="3800" dirty="0" smtClean="0">
                <a:solidFill>
                  <a:schemeClr val="bg1"/>
                </a:solidFill>
                <a:latin typeface="Angsana New"/>
              </a:rPr>
              <a:t>วิธีการดูยอดขาย </a:t>
            </a:r>
            <a:r>
              <a:rPr lang="en-US" sz="3800" dirty="0" smtClean="0">
                <a:solidFill>
                  <a:schemeClr val="bg1"/>
                </a:solidFill>
                <a:latin typeface="Angsana New"/>
              </a:rPr>
              <a:t>( 8 / 8 )</a:t>
            </a:r>
            <a:endParaRPr lang="en-US" sz="3800" dirty="0">
              <a:solidFill>
                <a:schemeClr val="bg1"/>
              </a:solidFill>
              <a:latin typeface="Angsana New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06405"/>
            <a:ext cx="1071570" cy="641214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14282" y="1428736"/>
            <a:ext cx="8715436" cy="48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72198" y="5241209"/>
            <a:ext cx="264320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( ส่วนที่ </a:t>
            </a:r>
            <a:r>
              <a:rPr lang="en-US" sz="2000" dirty="0" smtClean="0">
                <a:cs typeface="+mj-cs"/>
              </a:rPr>
              <a:t>2</a:t>
            </a:r>
            <a:r>
              <a:rPr lang="en-US" dirty="0" smtClean="0">
                <a:cs typeface="+mj-cs"/>
              </a:rPr>
              <a:t> </a:t>
            </a:r>
            <a:r>
              <a:rPr lang="th-TH" dirty="0" smtClean="0">
                <a:cs typeface="+mj-cs"/>
              </a:rPr>
              <a:t>)</a:t>
            </a:r>
          </a:p>
          <a:p>
            <a:pPr algn="ctr"/>
            <a:r>
              <a:rPr lang="th-TH" sz="2000" b="1" dirty="0" smtClean="0">
                <a:cs typeface="+mj-cs"/>
              </a:rPr>
              <a:t>สรุปข้อมูลทั้งหมดในรูปแบบตาราง</a:t>
            </a:r>
            <a:endParaRPr lang="th-TH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299</Words>
  <Application>Microsoft Office PowerPoint</Application>
  <PresentationFormat>นำเสนอทางหน้าจอ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ภาพนิ่ง 1</vt:lpstr>
      <vt:lpstr>วิธีการดูยอดขาย ( 1 / 8 )</vt:lpstr>
      <vt:lpstr>วิธีการดูยอดขาย ( 2 / 8 )</vt:lpstr>
      <vt:lpstr>วิธีการดูยอดขาย ( 3 / 8 )</vt:lpstr>
      <vt:lpstr>วิธีการดูยอดขาย ( 4 / 8 )</vt:lpstr>
      <vt:lpstr>วิธีการดูยอดขาย ( 5 / 8 )</vt:lpstr>
      <vt:lpstr>วิธีการดูยอดขาย ( 6 / 8 )</vt:lpstr>
      <vt:lpstr>วิธีการดูยอดขาย ( 7 / 8 )</vt:lpstr>
      <vt:lpstr>วิธีการดูยอดขาย ( 8 / 8 )</vt:lpstr>
      <vt:lpstr>วิธีการดูยอดขาย ( 8 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ChocoNan</dc:creator>
  <cp:lastModifiedBy>Windows User</cp:lastModifiedBy>
  <cp:revision>85</cp:revision>
  <cp:lastPrinted>2017-03-09T04:24:43Z</cp:lastPrinted>
  <dcterms:created xsi:type="dcterms:W3CDTF">2017-02-21T02:56:15Z</dcterms:created>
  <dcterms:modified xsi:type="dcterms:W3CDTF">2017-07-12T09:57:27Z</dcterms:modified>
</cp:coreProperties>
</file>